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4" r:id="rId14"/>
    <p:sldId id="260" r:id="rId15"/>
    <p:sldId id="265" r:id="rId16"/>
    <p:sldId id="266" r:id="rId17"/>
    <p:sldId id="267" r:id="rId18"/>
    <p:sldId id="268" r:id="rId19"/>
    <p:sldId id="261" r:id="rId20"/>
    <p:sldId id="263" r:id="rId21"/>
    <p:sldId id="26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slab_member" initials="g" lastIdx="1" clrIdx="0">
    <p:extLst>
      <p:ext uri="{19B8F6BF-5375-455C-9EA6-DF929625EA0E}">
        <p15:presenceInfo xmlns:p15="http://schemas.microsoft.com/office/powerpoint/2012/main" userId="gslab_memb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68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28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1038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452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185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472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122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45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75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4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073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7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69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87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47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61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8723F-56B4-4E0D-8004-7C3A1DEA5456}" type="datetimeFigureOut">
              <a:rPr lang="zh-TW" altLang="en-US" smtClean="0"/>
              <a:t>2018/6/6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7D50C3-6C56-40FF-8AD5-D6FD618C88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228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7" Type="http://schemas.openxmlformats.org/officeDocument/2006/relationships/slide" Target="slide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2ED7D6-57A5-48E1-96B1-37E17E885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遷入式影像處理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BE448B-D76A-4AAB-A7B6-273E37BAB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51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0" y="620486"/>
            <a:ext cx="12021920" cy="5704114"/>
          </a:xfrm>
        </p:spPr>
      </p:pic>
      <p:sp>
        <p:nvSpPr>
          <p:cNvPr id="5" name="文字方塊 4"/>
          <p:cNvSpPr txBox="1"/>
          <p:nvPr/>
        </p:nvSpPr>
        <p:spPr>
          <a:xfrm>
            <a:off x="5214258" y="6395295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輸入</a:t>
            </a:r>
            <a:r>
              <a:rPr lang="en-US" altLang="zh-TW" b="1" dirty="0" smtClean="0">
                <a:solidFill>
                  <a:srgbClr val="FF0000"/>
                </a:solidFill>
              </a:rPr>
              <a:t>done</a:t>
            </a:r>
            <a:r>
              <a:rPr lang="zh-TW" altLang="en-US" b="1" dirty="0" smtClean="0">
                <a:solidFill>
                  <a:srgbClr val="FF0000"/>
                </a:solidFill>
              </a:rPr>
              <a:t>表示結束，將來可以改成在影像處理結束後輸出</a:t>
            </a:r>
            <a:r>
              <a:rPr lang="en-US" altLang="zh-TW" b="1" dirty="0" smtClean="0">
                <a:solidFill>
                  <a:srgbClr val="FF0000"/>
                </a:solidFill>
              </a:rPr>
              <a:t>done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2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58" y="1894071"/>
            <a:ext cx="5524500" cy="416242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357273" y="2917371"/>
            <a:ext cx="3889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</a:t>
            </a:r>
            <a:r>
              <a:rPr lang="zh-TW" altLang="en-US" dirty="0" smtClean="0"/>
              <a:t>台都回復</a:t>
            </a:r>
            <a:r>
              <a:rPr lang="en-US" altLang="zh-TW" dirty="0" smtClean="0"/>
              <a:t>done</a:t>
            </a:r>
            <a:r>
              <a:rPr lang="zh-TW" altLang="en-US" dirty="0" smtClean="0"/>
              <a:t>之後  確認工作都完成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再</a:t>
            </a:r>
            <a:r>
              <a:rPr lang="zh-TW" altLang="en-US" dirty="0" smtClean="0"/>
              <a:t>送出可以開始工作給每一台</a:t>
            </a:r>
            <a:r>
              <a:rPr lang="en-US" altLang="zh-TW" dirty="0" err="1" smtClean="0"/>
              <a:t>rsp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然後回到等待四台</a:t>
            </a:r>
            <a:r>
              <a:rPr lang="en-US" altLang="zh-TW" dirty="0" err="1" smtClean="0"/>
              <a:t>rsp</a:t>
            </a:r>
            <a:r>
              <a:rPr lang="zh-TW" altLang="en-US" dirty="0" smtClean="0"/>
              <a:t>回傳</a:t>
            </a:r>
            <a:endParaRPr lang="en-US" altLang="zh-TW" dirty="0" smtClean="0"/>
          </a:p>
          <a:p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H="1" flipV="1">
            <a:off x="1870873" y="2917371"/>
            <a:ext cx="5486400" cy="272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69348" y="2196915"/>
            <a:ext cx="1301525" cy="11994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69348" y="3396343"/>
            <a:ext cx="1301525" cy="11578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1870873" y="3603172"/>
            <a:ext cx="5486400" cy="30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69347" y="4894702"/>
            <a:ext cx="1301526" cy="10272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/>
          <p:nvPr/>
        </p:nvCxnSpPr>
        <p:spPr>
          <a:xfrm flipH="1">
            <a:off x="1870873" y="4248937"/>
            <a:ext cx="5486400" cy="115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491050" y="557083"/>
            <a:ext cx="1578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smtClean="0"/>
              <a:t>RSP5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95779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已一台為例</a:t>
            </a:r>
            <a:r>
              <a:rPr lang="en-US" altLang="zh-TW" dirty="0" smtClean="0"/>
              <a:t>(rsp1-4</a:t>
            </a:r>
            <a:r>
              <a:rPr lang="zh-TW" altLang="en-US" dirty="0" smtClean="0"/>
              <a:t>台都一樣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94750" y="1825625"/>
            <a:ext cx="43590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輸入任何字 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會回復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Server received you message</a:t>
            </a:r>
          </a:p>
          <a:p>
            <a:pPr marL="0" indent="0">
              <a:buNone/>
            </a:pPr>
            <a:r>
              <a:rPr lang="zh-TW" altLang="en-US" dirty="0" smtClean="0"/>
              <a:t>輸入</a:t>
            </a:r>
            <a:r>
              <a:rPr lang="en-US" altLang="zh-TW" dirty="0" smtClean="0"/>
              <a:t>done</a:t>
            </a:r>
            <a:r>
              <a:rPr lang="zh-TW" altLang="en-US" dirty="0" smtClean="0"/>
              <a:t> 表示工作完成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Server</a:t>
            </a:r>
            <a:r>
              <a:rPr lang="zh-TW" altLang="en-US" dirty="0" smtClean="0"/>
              <a:t>會回復 </a:t>
            </a:r>
            <a:r>
              <a:rPr lang="en-US" altLang="zh-TW" dirty="0" smtClean="0"/>
              <a:t>received</a:t>
            </a:r>
          </a:p>
          <a:p>
            <a:pPr marL="0" indent="0">
              <a:buNone/>
            </a:pPr>
            <a:r>
              <a:rPr lang="zh-TW" altLang="en-US" dirty="0" smtClean="0"/>
              <a:t>然後開啟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等待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可以開始工作的訊息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連上線以後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對方直接回傳</a:t>
            </a:r>
            <a:r>
              <a:rPr lang="en-US" altLang="zh-TW" dirty="0" smtClean="0"/>
              <a:t>done</a:t>
            </a:r>
          </a:p>
          <a:p>
            <a:pPr marL="0" indent="0">
              <a:buNone/>
            </a:pPr>
            <a:r>
              <a:rPr lang="zh-TW" altLang="en-US" dirty="0" smtClean="0"/>
              <a:t>表示可以開始工作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75" y="1977231"/>
            <a:ext cx="6238875" cy="4048125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3069771" y="2340429"/>
            <a:ext cx="4005943" cy="2035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34104" y="4321629"/>
            <a:ext cx="2215925" cy="28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2558143" y="2983479"/>
            <a:ext cx="4479471" cy="175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5876" y="4614749"/>
            <a:ext cx="1721304" cy="28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4279448" y="3907491"/>
            <a:ext cx="3023503" cy="966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55876" y="4907869"/>
            <a:ext cx="3511324" cy="7553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1842066" y="5382305"/>
            <a:ext cx="5004709" cy="40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55876" y="5681105"/>
            <a:ext cx="1086189" cy="1507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20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issue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202152"/>
            <a:ext cx="8596668" cy="3880773"/>
          </a:xfrm>
        </p:spPr>
        <p:txBody>
          <a:bodyPr/>
          <a:lstStyle/>
          <a:p>
            <a:r>
              <a:rPr lang="zh-TW" altLang="en-US" dirty="0" smtClean="0"/>
              <a:t>如何評估效能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速度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畫面結果的好壞如何</a:t>
            </a:r>
            <a:r>
              <a:rPr lang="zh-TW" altLang="en-US" smtClean="0"/>
              <a:t>評估</a:t>
            </a:r>
            <a:r>
              <a:rPr lang="en-US" altLang="zh-TW" smtClean="0"/>
              <a:t>(</a:t>
            </a:r>
            <a:r>
              <a:rPr lang="zh-TW" altLang="en-US" smtClean="0"/>
              <a:t>細縫</a:t>
            </a:r>
            <a:r>
              <a:rPr lang="en-US" altLang="zh-TW" smtClean="0"/>
              <a:t>,</a:t>
            </a:r>
            <a:r>
              <a:rPr lang="zh-TW" altLang="en-US" smtClean="0"/>
              <a:t>亮度</a:t>
            </a:r>
            <a:r>
              <a:rPr lang="en-US" altLang="zh-TW" dirty="0" smtClean="0"/>
              <a:t>,</a:t>
            </a:r>
            <a:r>
              <a:rPr lang="zh-TW" altLang="en-US" dirty="0" smtClean="0"/>
              <a:t>數值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102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拼</a:t>
            </a:r>
            <a:r>
              <a:rPr lang="zh-TW" altLang="en-US" dirty="0" smtClean="0"/>
              <a:t>貼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Inputs </a:t>
            </a:r>
            <a:endParaRPr lang="en-US" altLang="zh-TW" dirty="0"/>
          </a:p>
          <a:p>
            <a:pPr lvl="1"/>
            <a:r>
              <a:rPr lang="en-US" altLang="zh-TW" dirty="0" err="1" smtClean="0"/>
              <a:t>imageA</a:t>
            </a:r>
            <a:r>
              <a:rPr lang="en-US" altLang="zh-TW" dirty="0" smtClean="0"/>
              <a:t>,</a:t>
            </a:r>
            <a:r>
              <a:rPr lang="en-US" altLang="zh-TW" dirty="0"/>
              <a:t> </a:t>
            </a:r>
            <a:r>
              <a:rPr lang="en-US" altLang="zh-TW" dirty="0" err="1" smtClean="0"/>
              <a:t>imageB</a:t>
            </a:r>
            <a:r>
              <a:rPr lang="en-US" altLang="zh-TW" dirty="0" smtClean="0"/>
              <a:t>: </a:t>
            </a:r>
            <a:r>
              <a:rPr lang="en-US" altLang="zh-TW" dirty="0" err="1" smtClean="0">
                <a:solidFill>
                  <a:srgbClr val="FF0000"/>
                </a:solidFill>
              </a:rPr>
              <a:t>OpenCV</a:t>
            </a:r>
            <a:r>
              <a:rPr lang="en-US" altLang="zh-TW" dirty="0" smtClean="0">
                <a:solidFill>
                  <a:srgbClr val="FF0000"/>
                </a:solidFill>
              </a:rPr>
              <a:t> image type BGRA array(W*H*4) of u8</a:t>
            </a: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outputs</a:t>
            </a:r>
            <a:endParaRPr lang="en-US" altLang="zh-TW" dirty="0"/>
          </a:p>
          <a:p>
            <a:pPr lvl="1"/>
            <a:r>
              <a:rPr lang="en-US" altLang="zh-TW" dirty="0" smtClean="0"/>
              <a:t>result: </a:t>
            </a:r>
            <a:r>
              <a:rPr lang="en-US" altLang="zh-TW" dirty="0" err="1" smtClean="0">
                <a:solidFill>
                  <a:srgbClr val="FF0000"/>
                </a:solidFill>
              </a:rPr>
              <a:t>OpenCV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image type BGRA </a:t>
            </a:r>
            <a:r>
              <a:rPr lang="en-US" altLang="zh-TW" dirty="0" smtClean="0">
                <a:solidFill>
                  <a:srgbClr val="FF0000"/>
                </a:solidFill>
              </a:rPr>
              <a:t>array(W’*400*4</a:t>
            </a:r>
            <a:r>
              <a:rPr lang="en-US" altLang="zh-TW" dirty="0">
                <a:solidFill>
                  <a:srgbClr val="FF0000"/>
                </a:solidFill>
              </a:rPr>
              <a:t>) of </a:t>
            </a:r>
            <a:r>
              <a:rPr lang="en-US" altLang="zh-TW" dirty="0" smtClean="0">
                <a:solidFill>
                  <a:srgbClr val="FF0000"/>
                </a:solidFill>
              </a:rPr>
              <a:t>u8, W’ =  W*(400/H)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Parameters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Match</a:t>
            </a:r>
            <a:r>
              <a:rPr lang="zh-TW" altLang="en-US" dirty="0" smtClean="0">
                <a:solidFill>
                  <a:srgbClr val="FF0000"/>
                </a:solidFill>
              </a:rPr>
              <a:t>配對參數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0.6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SIFT</a:t>
            </a:r>
            <a:r>
              <a:rPr lang="zh-TW" altLang="en-US" dirty="0" smtClean="0">
                <a:solidFill>
                  <a:srgbClr val="FF0000"/>
                </a:solidFill>
              </a:rPr>
              <a:t>特徵相似度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Methods</a:t>
            </a: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特徵擷取器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detectAndDescribe</a:t>
            </a:r>
            <a:r>
              <a:rPr lang="en-US" altLang="zh-TW" dirty="0" smtClean="0">
                <a:solidFill>
                  <a:srgbClr val="FF0000"/>
                </a:solidFill>
              </a:rPr>
              <a:t>): </a:t>
            </a:r>
            <a:r>
              <a:rPr lang="zh-TW" altLang="en-US" dirty="0" smtClean="0">
                <a:solidFill>
                  <a:srgbClr val="FF0000"/>
                </a:solidFill>
              </a:rPr>
              <a:t>擷取兩張輸入影像的</a:t>
            </a:r>
            <a:r>
              <a:rPr lang="en-US" altLang="zh-TW" dirty="0" smtClean="0">
                <a:solidFill>
                  <a:srgbClr val="FF0000"/>
                </a:solidFill>
              </a:rPr>
              <a:t>SIFT</a:t>
            </a:r>
            <a:r>
              <a:rPr lang="zh-TW" altLang="en-US" dirty="0" smtClean="0">
                <a:solidFill>
                  <a:srgbClr val="FF0000"/>
                </a:solidFill>
              </a:rPr>
              <a:t>特徵。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特徵配對器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matchKeypoints</a:t>
            </a:r>
            <a:r>
              <a:rPr lang="en-US" altLang="zh-TW" dirty="0" smtClean="0">
                <a:solidFill>
                  <a:srgbClr val="FF0000"/>
                </a:solidFill>
              </a:rPr>
              <a:t>):</a:t>
            </a:r>
            <a:r>
              <a:rPr lang="zh-TW" altLang="en-US" dirty="0" smtClean="0">
                <a:solidFill>
                  <a:srgbClr val="FF0000"/>
                </a:solidFill>
              </a:rPr>
              <a:t> 將兩張影像的</a:t>
            </a:r>
            <a:r>
              <a:rPr lang="en-US" altLang="zh-TW" dirty="0" smtClean="0">
                <a:solidFill>
                  <a:srgbClr val="FF0000"/>
                </a:solidFill>
              </a:rPr>
              <a:t>SIFT</a:t>
            </a:r>
            <a:r>
              <a:rPr lang="zh-TW" altLang="en-US" dirty="0" smtClean="0">
                <a:solidFill>
                  <a:srgbClr val="FF0000"/>
                </a:solidFill>
              </a:rPr>
              <a:t>特徵進行配對</a:t>
            </a:r>
            <a:r>
              <a:rPr lang="en-US" altLang="zh-TW" dirty="0" smtClean="0">
                <a:solidFill>
                  <a:srgbClr val="FF0000"/>
                </a:solidFill>
              </a:rPr>
              <a:t>(0.6</a:t>
            </a:r>
            <a:r>
              <a:rPr lang="zh-TW" altLang="en-US" dirty="0" smtClean="0">
                <a:solidFill>
                  <a:srgbClr val="FF0000"/>
                </a:solidFill>
              </a:rPr>
              <a:t>如何用</a:t>
            </a:r>
            <a:r>
              <a:rPr lang="en-US" altLang="zh-TW" dirty="0" smtClean="0">
                <a:solidFill>
                  <a:srgbClr val="FF0000"/>
                </a:solidFill>
              </a:rPr>
              <a:t>?)</a:t>
            </a:r>
            <a:r>
              <a:rPr lang="zh-TW" altLang="en-US" dirty="0" smtClean="0">
                <a:solidFill>
                  <a:srgbClr val="FF0000"/>
                </a:solidFill>
              </a:rPr>
              <a:t>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影像形變以及貼合器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imageWarp&amp;stitch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找出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homogarphy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後，並用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affine 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Transfom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形變，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最後直接對齊矩陣作標與貼合。</a:t>
            </a:r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FF0000"/>
                </a:solidFill>
              </a:rPr>
              <a:t> 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pPr lvl="1"/>
            <a:endParaRPr lang="zh-TW" altLang="en-US" dirty="0"/>
          </a:p>
        </p:txBody>
      </p:sp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2186247" y="1456011"/>
            <a:ext cx="1246910" cy="5894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返回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50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stitch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4600" y="2160588"/>
            <a:ext cx="3762837" cy="3881437"/>
          </a:xfrm>
          <a:prstGeom prst="rect">
            <a:avLst/>
          </a:prstGeo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197032" y="2160588"/>
            <a:ext cx="1246910" cy="5894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返回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6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detectAndDescribe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449" y="2160588"/>
            <a:ext cx="3661139" cy="3881437"/>
          </a:xfrm>
          <a:prstGeom prst="rect">
            <a:avLst/>
          </a:prstGeom>
        </p:spPr>
      </p:pic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1280159" y="2160588"/>
            <a:ext cx="1246910" cy="5894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返回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916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matchKeypoints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786" y="2160588"/>
            <a:ext cx="4110465" cy="3881437"/>
          </a:xfrm>
          <a:prstGeom prst="rect">
            <a:avLst/>
          </a:prstGeom>
        </p:spPr>
      </p:pic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1180406" y="2160588"/>
            <a:ext cx="1246910" cy="5894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返回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296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Imagewarp</a:t>
            </a:r>
            <a:r>
              <a:rPr lang="en-US" altLang="zh-TW" dirty="0" smtClean="0"/>
              <a:t> &amp; stitch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601" y="2160588"/>
            <a:ext cx="7010400" cy="3867150"/>
          </a:xfrm>
          <a:prstGeom prst="rect">
            <a:avLst/>
          </a:prstGeom>
        </p:spPr>
      </p:pic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1197032" y="2160588"/>
            <a:ext cx="1246910" cy="58948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返回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23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Internet(TCP)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Input: </a:t>
            </a:r>
          </a:p>
          <a:p>
            <a:pPr lvl="1"/>
            <a:r>
              <a:rPr lang="en-US" altLang="zh-TW" dirty="0"/>
              <a:t>r</a:t>
            </a:r>
            <a:r>
              <a:rPr lang="en-US" altLang="zh-TW" dirty="0" smtClean="0"/>
              <a:t>esult: </a:t>
            </a:r>
            <a:r>
              <a:rPr lang="en-US" altLang="zh-TW" dirty="0" err="1" smtClean="0">
                <a:solidFill>
                  <a:srgbClr val="FF0000"/>
                </a:solidFill>
              </a:rPr>
              <a:t>OpenCV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image type BGRA array(W’*400*4) of u8, W’ =  W*(400/H</a:t>
            </a:r>
            <a:r>
              <a:rPr lang="en-US" altLang="zh-TW" dirty="0" smtClean="0">
                <a:solidFill>
                  <a:srgbClr val="FF0000"/>
                </a:solidFill>
              </a:rPr>
              <a:t>)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Output:</a:t>
            </a:r>
          </a:p>
          <a:p>
            <a:pPr lvl="1"/>
            <a:r>
              <a:rPr lang="en-US" altLang="zh-TW" dirty="0"/>
              <a:t>result: </a:t>
            </a:r>
            <a:r>
              <a:rPr lang="en-US" altLang="zh-TW" dirty="0" err="1">
                <a:solidFill>
                  <a:srgbClr val="FF0000"/>
                </a:solidFill>
              </a:rPr>
              <a:t>OpenCV</a:t>
            </a:r>
            <a:r>
              <a:rPr lang="en-US" altLang="zh-TW" dirty="0">
                <a:solidFill>
                  <a:srgbClr val="FF0000"/>
                </a:solidFill>
              </a:rPr>
              <a:t> image type BGRA array(W’*400*4) of u8, W’ =  W*(400/H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Parameter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IP: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socket server</a:t>
            </a:r>
            <a:r>
              <a:rPr lang="zh-TW" altLang="en-US" dirty="0" smtClean="0">
                <a:solidFill>
                  <a:srgbClr val="FF0000"/>
                </a:solidFill>
              </a:rPr>
              <a:t> 的</a:t>
            </a:r>
            <a:r>
              <a:rPr lang="en-US" altLang="zh-TW" dirty="0" smtClean="0">
                <a:solidFill>
                  <a:srgbClr val="FF0000"/>
                </a:solidFill>
              </a:rPr>
              <a:t>IP(</a:t>
            </a:r>
            <a:r>
              <a:rPr lang="zh-TW" altLang="en-US" dirty="0" smtClean="0">
                <a:solidFill>
                  <a:srgbClr val="FF0000"/>
                </a:solidFill>
              </a:rPr>
              <a:t>下一級樹莓派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method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Socket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client: </a:t>
            </a:r>
            <a:r>
              <a:rPr lang="zh-TW" altLang="en-US" dirty="0" smtClean="0">
                <a:solidFill>
                  <a:srgbClr val="FF0000"/>
                </a:solidFill>
              </a:rPr>
              <a:t>網路</a:t>
            </a:r>
            <a:r>
              <a:rPr lang="en-US" altLang="zh-TW" dirty="0" smtClean="0">
                <a:solidFill>
                  <a:srgbClr val="FF0000"/>
                </a:solidFill>
              </a:rPr>
              <a:t>TCP</a:t>
            </a:r>
            <a:r>
              <a:rPr lang="zh-TW" altLang="en-US" dirty="0" smtClean="0">
                <a:solidFill>
                  <a:srgbClr val="FF0000"/>
                </a:solidFill>
              </a:rPr>
              <a:t>協定傳輸</a:t>
            </a:r>
            <a:r>
              <a:rPr lang="en-US" altLang="zh-TW" dirty="0" smtClean="0">
                <a:solidFill>
                  <a:srgbClr val="FF0000"/>
                </a:solidFill>
              </a:rPr>
              <a:t>result</a:t>
            </a:r>
            <a:r>
              <a:rPr lang="zh-TW" altLang="en-US" dirty="0" smtClean="0">
                <a:solidFill>
                  <a:srgbClr val="FF0000"/>
                </a:solidFill>
              </a:rPr>
              <a:t>到下一級樹莓派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endParaRPr lang="en-US" altLang="zh-TW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7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CFA62-F9FF-4C72-B4AB-D394B306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主要架構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64EFB39-3545-44D5-AB55-41124D5B6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6" y="1270000"/>
            <a:ext cx="10562136" cy="5020707"/>
          </a:xfrm>
        </p:spPr>
      </p:pic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974792" y="2950368"/>
            <a:ext cx="600076" cy="1381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detail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432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分工管控</a:t>
            </a:r>
            <a:r>
              <a:rPr lang="en-US" altLang="zh-TW" dirty="0" smtClean="0"/>
              <a:t>(</a:t>
            </a:r>
            <a:r>
              <a:rPr lang="zh-TW" altLang="en-US" dirty="0" smtClean="0"/>
              <a:t>樹莓派</a:t>
            </a:r>
            <a:r>
              <a:rPr lang="en-US" altLang="zh-TW" dirty="0" smtClean="0"/>
              <a:t>5)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6962" y="1930400"/>
            <a:ext cx="9467657" cy="3880773"/>
          </a:xfrm>
        </p:spPr>
        <p:txBody>
          <a:bodyPr/>
          <a:lstStyle/>
          <a:p>
            <a:r>
              <a:rPr lang="en-US" altLang="zh-TW" dirty="0"/>
              <a:t>Inputs </a:t>
            </a:r>
          </a:p>
          <a:p>
            <a:pPr lvl="1"/>
            <a:r>
              <a:rPr lang="en-US" altLang="zh-TW" dirty="0" smtClean="0"/>
              <a:t>Response1, Response2, Response3, Response4:</a:t>
            </a:r>
            <a:r>
              <a:rPr lang="zh-TW" altLang="en-US" dirty="0" smtClean="0"/>
              <a:t> </a:t>
            </a:r>
            <a:r>
              <a:rPr lang="en-US" altLang="zh-TW" dirty="0" smtClean="0"/>
              <a:t>1bit</a:t>
            </a:r>
            <a:r>
              <a:rPr lang="zh-TW" altLang="en-US" dirty="0" smtClean="0"/>
              <a:t> 樹莓派</a:t>
            </a:r>
            <a:r>
              <a:rPr lang="en-US" altLang="zh-TW" dirty="0" smtClean="0"/>
              <a:t>1-4</a:t>
            </a:r>
            <a:r>
              <a:rPr lang="zh-TW" altLang="en-US" dirty="0" smtClean="0"/>
              <a:t>處理完成的回應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Outputs</a:t>
            </a:r>
          </a:p>
          <a:p>
            <a:pPr lvl="1"/>
            <a:r>
              <a:rPr lang="en-US" altLang="zh-TW" dirty="0" smtClean="0"/>
              <a:t>command1, command2, command3, command4:</a:t>
            </a:r>
            <a:r>
              <a:rPr lang="zh-TW" altLang="en-US" dirty="0" smtClean="0"/>
              <a:t> </a:t>
            </a:r>
            <a:r>
              <a:rPr lang="en-US" altLang="zh-TW" dirty="0" smtClean="0"/>
              <a:t>1bit </a:t>
            </a:r>
            <a:r>
              <a:rPr lang="zh-TW" altLang="en-US" dirty="0" smtClean="0"/>
              <a:t>命令樹</a:t>
            </a:r>
            <a:r>
              <a:rPr lang="zh-TW" altLang="en-US" dirty="0"/>
              <a:t>莓派</a:t>
            </a:r>
            <a:r>
              <a:rPr lang="en-US" altLang="zh-TW" dirty="0" smtClean="0"/>
              <a:t>1-4”</a:t>
            </a:r>
            <a:r>
              <a:rPr lang="zh-TW" altLang="en-US" dirty="0" smtClean="0"/>
              <a:t>開始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工作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Method</a:t>
            </a:r>
            <a:r>
              <a:rPr lang="en-US" altLang="zh-TW" dirty="0">
                <a:solidFill>
                  <a:srgbClr val="FF0000"/>
                </a:solidFill>
              </a:rPr>
              <a:t>: 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FSM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等待</a:t>
            </a:r>
            <a:r>
              <a:rPr lang="en-US" altLang="zh-TW" dirty="0" smtClean="0">
                <a:solidFill>
                  <a:srgbClr val="FF0000"/>
                </a:solidFill>
              </a:rPr>
              <a:t>responses</a:t>
            </a:r>
            <a:r>
              <a:rPr lang="zh-TW" altLang="en-US" dirty="0" smtClean="0">
                <a:solidFill>
                  <a:srgbClr val="FF0000"/>
                </a:solidFill>
              </a:rPr>
              <a:t>為</a:t>
            </a:r>
            <a:r>
              <a:rPr lang="en-US" altLang="zh-TW" dirty="0" smtClean="0">
                <a:solidFill>
                  <a:srgbClr val="FF0000"/>
                </a:solidFill>
              </a:rPr>
              <a:t>TRUE</a:t>
            </a:r>
            <a:r>
              <a:rPr lang="zh-TW" altLang="en-US" dirty="0" smtClean="0">
                <a:solidFill>
                  <a:srgbClr val="FF0000"/>
                </a:solidFill>
              </a:rPr>
              <a:t>，並發送</a:t>
            </a:r>
            <a:r>
              <a:rPr lang="en-US" altLang="zh-TW" dirty="0" smtClean="0">
                <a:solidFill>
                  <a:srgbClr val="FF0000"/>
                </a:solidFill>
              </a:rPr>
              <a:t>command</a:t>
            </a:r>
            <a:r>
              <a:rPr lang="zh-TW" altLang="en-US" dirty="0" smtClean="0">
                <a:solidFill>
                  <a:srgbClr val="FF0000"/>
                </a:solidFill>
              </a:rPr>
              <a:t>，使每個樹莓派可以同步處理進行分工。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樹莓派</a:t>
            </a:r>
            <a:r>
              <a:rPr lang="en-US" altLang="zh-TW" dirty="0" smtClean="0">
                <a:solidFill>
                  <a:srgbClr val="FF0000"/>
                </a:solidFill>
              </a:rPr>
              <a:t>1-4</a:t>
            </a:r>
            <a:r>
              <a:rPr lang="zh-TW" altLang="en-US" dirty="0" smtClean="0">
                <a:solidFill>
                  <a:srgbClr val="FF0000"/>
                </a:solidFill>
              </a:rPr>
              <a:t>收到</a:t>
            </a:r>
            <a:r>
              <a:rPr lang="en-US" altLang="zh-TW" dirty="0" smtClean="0">
                <a:solidFill>
                  <a:srgbClr val="FF0000"/>
                </a:solidFill>
              </a:rPr>
              <a:t>command</a:t>
            </a:r>
            <a:r>
              <a:rPr lang="zh-TW" altLang="en-US" dirty="0" smtClean="0">
                <a:solidFill>
                  <a:srgbClr val="FF0000"/>
                </a:solidFill>
              </a:rPr>
              <a:t>會把</a:t>
            </a:r>
            <a:r>
              <a:rPr lang="en-US" altLang="zh-TW" dirty="0" smtClean="0">
                <a:solidFill>
                  <a:srgbClr val="FF0000"/>
                </a:solidFill>
              </a:rPr>
              <a:t>response=FALSE</a:t>
            </a:r>
            <a:r>
              <a:rPr lang="zh-TW" altLang="en-US" dirty="0" smtClean="0">
                <a:solidFill>
                  <a:srgbClr val="FF0000"/>
                </a:solidFill>
              </a:rPr>
              <a:t>，工作結束</a:t>
            </a:r>
            <a:r>
              <a:rPr lang="en-US" altLang="zh-TW" dirty="0" smtClean="0">
                <a:solidFill>
                  <a:srgbClr val="FF0000"/>
                </a:solidFill>
              </a:rPr>
              <a:t>response=TRUE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樹莓派</a:t>
            </a:r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r>
              <a:rPr lang="zh-TW" altLang="en-US" dirty="0" smtClean="0">
                <a:solidFill>
                  <a:srgbClr val="FF0000"/>
                </a:solidFill>
              </a:rPr>
              <a:t>控制</a:t>
            </a:r>
            <a:r>
              <a:rPr lang="en-US" altLang="zh-TW" dirty="0" smtClean="0">
                <a:solidFill>
                  <a:srgbClr val="FF0000"/>
                </a:solidFill>
              </a:rPr>
              <a:t>command</a:t>
            </a:r>
            <a:r>
              <a:rPr lang="zh-TW" altLang="en-US" dirty="0" smtClean="0">
                <a:solidFill>
                  <a:srgbClr val="FF0000"/>
                </a:solidFill>
              </a:rPr>
              <a:t>訊號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6320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</a:t>
            </a:r>
            <a:r>
              <a:rPr lang="zh-TW" altLang="en-US" dirty="0" smtClean="0"/>
              <a:t> </a:t>
            </a:r>
            <a:r>
              <a:rPr lang="en-US" altLang="zh-TW" dirty="0" smtClean="0"/>
              <a:t>view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28129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Inputs </a:t>
            </a:r>
            <a:endParaRPr lang="en-US" altLang="zh-TW" dirty="0"/>
          </a:p>
          <a:p>
            <a:pPr lvl="1"/>
            <a:r>
              <a:rPr lang="en-US" altLang="zh-TW" dirty="0" smtClean="0"/>
              <a:t>result3: </a:t>
            </a:r>
            <a:r>
              <a:rPr lang="en-US" altLang="zh-TW" dirty="0" err="1">
                <a:solidFill>
                  <a:srgbClr val="FF0000"/>
                </a:solidFill>
              </a:rPr>
              <a:t>OpenCV</a:t>
            </a:r>
            <a:r>
              <a:rPr lang="en-US" altLang="zh-TW" dirty="0">
                <a:solidFill>
                  <a:srgbClr val="FF0000"/>
                </a:solidFill>
              </a:rPr>
              <a:t> image type BGRA array(W’*400*4) of u8, W’ =  W*(400/H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Outputs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Result4(</a:t>
            </a:r>
            <a:r>
              <a:rPr lang="zh-TW" altLang="en-US" dirty="0" smtClean="0">
                <a:solidFill>
                  <a:srgbClr val="FF0000"/>
                </a:solidFill>
              </a:rPr>
              <a:t>第</a:t>
            </a:r>
            <a:r>
              <a:rPr lang="en-US" altLang="zh-TW" dirty="0" smtClean="0">
                <a:solidFill>
                  <a:srgbClr val="FF0000"/>
                </a:solidFill>
              </a:rPr>
              <a:t>1</a:t>
            </a:r>
            <a:r>
              <a:rPr lang="zh-TW" altLang="en-US" dirty="0" smtClean="0">
                <a:solidFill>
                  <a:srgbClr val="FF0000"/>
                </a:solidFill>
              </a:rPr>
              <a:t>人稱畫面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: </a:t>
            </a:r>
            <a:r>
              <a:rPr lang="en-US" altLang="zh-TW" sz="1400" dirty="0" err="1">
                <a:solidFill>
                  <a:srgbClr val="FF0000"/>
                </a:solidFill>
              </a:rPr>
              <a:t>OpenCV</a:t>
            </a:r>
            <a:r>
              <a:rPr lang="en-US" altLang="zh-TW" sz="1400" dirty="0">
                <a:solidFill>
                  <a:srgbClr val="FF0000"/>
                </a:solidFill>
              </a:rPr>
              <a:t> image type BGRA array(W’*400*4) of u8, W’ =  W*(400/H</a:t>
            </a:r>
            <a:r>
              <a:rPr lang="en-US" altLang="zh-TW" sz="1400" dirty="0" smtClean="0">
                <a:solidFill>
                  <a:srgbClr val="FF0000"/>
                </a:solidFill>
              </a:rPr>
              <a:t>)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Result5(</a:t>
            </a:r>
            <a:r>
              <a:rPr lang="zh-TW" altLang="en-US" dirty="0" smtClean="0">
                <a:solidFill>
                  <a:srgbClr val="FF0000"/>
                </a:solidFill>
              </a:rPr>
              <a:t>第</a:t>
            </a:r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r>
              <a:rPr lang="zh-TW" altLang="en-US" dirty="0" smtClean="0">
                <a:solidFill>
                  <a:srgbClr val="FF0000"/>
                </a:solidFill>
              </a:rPr>
              <a:t>人稱畫面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: </a:t>
            </a:r>
            <a:r>
              <a:rPr lang="en-US" altLang="zh-TW" sz="1400" dirty="0" err="1">
                <a:solidFill>
                  <a:srgbClr val="FF0000"/>
                </a:solidFill>
              </a:rPr>
              <a:t>OpenCV</a:t>
            </a:r>
            <a:r>
              <a:rPr lang="en-US" altLang="zh-TW" sz="1400" dirty="0">
                <a:solidFill>
                  <a:srgbClr val="FF0000"/>
                </a:solidFill>
              </a:rPr>
              <a:t> image type BGRA array(W’*400*4) of u8, W’ =  W*(400/H</a:t>
            </a:r>
            <a:r>
              <a:rPr lang="en-US" altLang="zh-TW" sz="1400" dirty="0" smtClean="0">
                <a:solidFill>
                  <a:srgbClr val="FF0000"/>
                </a:solidFill>
              </a:rPr>
              <a:t>)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Parameter: 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View angle:</a:t>
            </a:r>
            <a:r>
              <a:rPr lang="zh-TW" altLang="en-US" dirty="0" smtClean="0">
                <a:solidFill>
                  <a:srgbClr val="FF0000"/>
                </a:solidFill>
              </a:rPr>
              <a:t> 視線角度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跟水平面夾角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 分</a:t>
            </a:r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r>
              <a:rPr lang="zh-TW" altLang="en-US" dirty="0" smtClean="0">
                <a:solidFill>
                  <a:srgbClr val="FF0000"/>
                </a:solidFill>
              </a:rPr>
              <a:t>檔位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90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45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0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-45</a:t>
            </a:r>
            <a:r>
              <a:rPr lang="zh-TW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-90</a:t>
            </a:r>
            <a:r>
              <a:rPr lang="zh-TW" altLang="en-US" dirty="0" smtClean="0">
                <a:solidFill>
                  <a:srgbClr val="FF0000"/>
                </a:solidFill>
              </a:rPr>
              <a:t>度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Method: 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>
                <a:solidFill>
                  <a:srgbClr val="FF0000"/>
                </a:solidFill>
              </a:rPr>
              <a:t>模型</a:t>
            </a:r>
            <a:r>
              <a:rPr lang="zh-TW" altLang="en-US" dirty="0" smtClean="0">
                <a:solidFill>
                  <a:srgbClr val="FF0000"/>
                </a:solidFill>
              </a:rPr>
              <a:t>轉換器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目前</a:t>
            </a:r>
            <a:r>
              <a:rPr lang="en-US" altLang="zh-TW" dirty="0" smtClean="0">
                <a:solidFill>
                  <a:srgbClr val="FF0000"/>
                </a:solidFill>
              </a:rPr>
              <a:t>): </a:t>
            </a:r>
            <a:r>
              <a:rPr lang="zh-TW" altLang="en-US" dirty="0">
                <a:solidFill>
                  <a:srgbClr val="FF0000"/>
                </a:solidFill>
              </a:rPr>
              <a:t>將</a:t>
            </a:r>
            <a:r>
              <a:rPr lang="en-US" altLang="zh-TW" dirty="0">
                <a:solidFill>
                  <a:srgbClr val="FF0000"/>
                </a:solidFill>
              </a:rPr>
              <a:t>input</a:t>
            </a:r>
            <a:r>
              <a:rPr lang="zh-TW" altLang="en-US" dirty="0">
                <a:solidFill>
                  <a:srgbClr val="FF0000"/>
                </a:solidFill>
              </a:rPr>
              <a:t>透過</a:t>
            </a:r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>
                <a:solidFill>
                  <a:srgbClr val="FF0000"/>
                </a:solidFill>
              </a:rPr>
              <a:t>曲面座標</a:t>
            </a:r>
            <a:r>
              <a:rPr lang="zh-TW" altLang="en-US" dirty="0" smtClean="0">
                <a:solidFill>
                  <a:srgbClr val="FF0000"/>
                </a:solidFill>
              </a:rPr>
              <a:t>模型</a:t>
            </a:r>
            <a:r>
              <a:rPr lang="zh-TW" altLang="en-US" dirty="0">
                <a:solidFill>
                  <a:srgbClr val="FF0000"/>
                </a:solidFill>
              </a:rPr>
              <a:t>，轉換成</a:t>
            </a:r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view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TW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927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D07F94D8-3077-44E8-896C-236F7F9C8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1"/>
          <a:stretch/>
        </p:blipFill>
        <p:spPr>
          <a:xfrm>
            <a:off x="415608" y="1148854"/>
            <a:ext cx="10249622" cy="5292586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54BEFAFF-9CD7-444A-9236-E9668253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387" y="376385"/>
            <a:ext cx="8596668" cy="1320800"/>
          </a:xfrm>
        </p:spPr>
        <p:txBody>
          <a:bodyPr/>
          <a:lstStyle/>
          <a:p>
            <a:r>
              <a:rPr lang="zh-TW" altLang="en-US" dirty="0"/>
              <a:t>影像拼貼器架構</a:t>
            </a:r>
          </a:p>
        </p:txBody>
      </p:sp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2543695" y="3913102"/>
            <a:ext cx="708660" cy="3124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8" name="矩形 7">
            <a:hlinkClick r:id="rId4" action="ppaction://hlinksldjump"/>
          </p:cNvPr>
          <p:cNvSpPr/>
          <p:nvPr/>
        </p:nvSpPr>
        <p:spPr>
          <a:xfrm>
            <a:off x="2054629" y="1201810"/>
            <a:ext cx="716280" cy="3124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class</a:t>
            </a:r>
            <a:endParaRPr lang="zh-TW" altLang="en-US" dirty="0"/>
          </a:p>
        </p:txBody>
      </p:sp>
      <p:sp>
        <p:nvSpPr>
          <p:cNvPr id="9" name="矩形 8">
            <a:hlinkClick r:id="rId5" action="ppaction://hlinksldjump"/>
          </p:cNvPr>
          <p:cNvSpPr/>
          <p:nvPr/>
        </p:nvSpPr>
        <p:spPr>
          <a:xfrm>
            <a:off x="2770909" y="1201810"/>
            <a:ext cx="708660" cy="3124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14" name="矩形 13">
            <a:hlinkClick r:id="rId3" action="ppaction://hlinksldjump"/>
          </p:cNvPr>
          <p:cNvSpPr/>
          <p:nvPr/>
        </p:nvSpPr>
        <p:spPr>
          <a:xfrm>
            <a:off x="2547505" y="5353705"/>
            <a:ext cx="708660" cy="3124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17" name="矩形 16">
            <a:hlinkClick r:id="rId6" action="ppaction://hlinksldjump"/>
          </p:cNvPr>
          <p:cNvSpPr/>
          <p:nvPr/>
        </p:nvSpPr>
        <p:spPr>
          <a:xfrm>
            <a:off x="5300402" y="4813379"/>
            <a:ext cx="708660" cy="3124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code</a:t>
            </a:r>
            <a:endParaRPr lang="zh-TW" altLang="en-US" dirty="0"/>
          </a:p>
        </p:txBody>
      </p:sp>
      <p:sp>
        <p:nvSpPr>
          <p:cNvPr id="20" name="矩形 19">
            <a:hlinkClick r:id="rId7" action="ppaction://hlinksldjump"/>
          </p:cNvPr>
          <p:cNvSpPr/>
          <p:nvPr/>
        </p:nvSpPr>
        <p:spPr>
          <a:xfrm>
            <a:off x="8670174" y="4813304"/>
            <a:ext cx="708660" cy="3124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693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305F7-5FA0-4C5D-A708-B5DA7BA5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貼圖功能測試</a:t>
            </a:r>
            <a:r>
              <a:rPr lang="en-US" altLang="zh-TW" dirty="0"/>
              <a:t>(PC)</a:t>
            </a:r>
            <a:endParaRPr lang="zh-TW" altLang="en-US" dirty="0"/>
          </a:p>
        </p:txBody>
      </p:sp>
      <p:pic>
        <p:nvPicPr>
          <p:cNvPr id="1028" name="Picture 4" descr="https://scontent.fkhh1-1.fna.fbcdn.net/v/t1.15752-9/s2048x2048/33103039_2063928500514060_1984993627759181824_n.png?_nc_cat=0&amp;_nc_eui2=AeG7FhCzoCBoRTWYl3NUbki8_IDeAivIfbOfVG0CIhCFRHDzv9wrxe2VcEsgs3DA74xZjkIrxmQJki75RvsAnawYW9jy6tnV0M5blZ3wEp5sVQ&amp;oh=3d4ae89a769cdabb0b30d86bb545f25b&amp;oe=5B988FB2">
            <a:extLst>
              <a:ext uri="{FF2B5EF4-FFF2-40B4-BE49-F238E27FC236}">
                <a16:creationId xmlns:a16="http://schemas.microsoft.com/office/drawing/2014/main" id="{46B42F6E-C9A2-49F9-9A98-E4B286130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8" y="1491599"/>
            <a:ext cx="9631680" cy="536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content.fkhh1-1.fna.fbcdn.net/v/t1.15752-9/33105818_2063939360512974_7851198267172847616_n.png?_nc_cat=0&amp;_nc_eui2=AeGPQmrU25CdDg7woROb92Th-TUc6e0dAfFqdxhe7lK_Mi6zV-mA_gleefivZrytbPTG3YnWko8lBFi_VdkJhtgPe9Wr-fX399litA8NglJt6g&amp;oh=9c5287d1d9d2c2c87cccf730c62d05e9&amp;oe=5B85B894">
            <a:extLst>
              <a:ext uri="{FF2B5EF4-FFF2-40B4-BE49-F238E27FC236}">
                <a16:creationId xmlns:a16="http://schemas.microsoft.com/office/drawing/2014/main" id="{FA484660-F8FD-4C21-8B60-7C1D9064A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" t="50101" r="42120" b="15960"/>
          <a:stretch/>
        </p:blipFill>
        <p:spPr bwMode="auto">
          <a:xfrm>
            <a:off x="7355840" y="223520"/>
            <a:ext cx="3532294" cy="17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2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3d view</a:t>
            </a:r>
            <a:r>
              <a:rPr lang="zh-TW" altLang="en-US" dirty="0" smtClean="0"/>
              <a:t>功能測試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357710"/>
            <a:ext cx="4617607" cy="2305729"/>
          </a:xfrm>
          <a:prstGeom prst="rect">
            <a:avLst/>
          </a:prstGeom>
        </p:spPr>
      </p:pic>
      <p:pic>
        <p:nvPicPr>
          <p:cNvPr id="6" name="DFC95E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5028" y="2288908"/>
            <a:ext cx="3752850" cy="388143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399848" y="161246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Output:3d view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369485" y="1981792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Input:</a:t>
            </a:r>
            <a:r>
              <a:rPr lang="zh-TW" altLang="en-US" dirty="0" smtClean="0"/>
              <a:t>環景圖</a:t>
            </a:r>
            <a:r>
              <a:rPr lang="en-US" altLang="zh-TW" dirty="0" smtClean="0"/>
              <a:t>(</a:t>
            </a:r>
            <a:r>
              <a:rPr lang="zh-TW" altLang="en-US" dirty="0" smtClean="0"/>
              <a:t>之</a:t>
            </a:r>
            <a:r>
              <a:rPr lang="zh-TW" altLang="en-US" dirty="0"/>
              <a:t>後</a:t>
            </a:r>
            <a:r>
              <a:rPr lang="zh-TW" altLang="en-US" dirty="0" smtClean="0"/>
              <a:t>用拼貼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448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" y="915702"/>
            <a:ext cx="12192000" cy="584956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3471153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Rsp5 </a:t>
            </a:r>
            <a:r>
              <a:rPr lang="zh-TW" altLang="en-US" dirty="0" smtClean="0">
                <a:solidFill>
                  <a:srgbClr val="FF0000"/>
                </a:solidFill>
              </a:rPr>
              <a:t>同時等待</a:t>
            </a:r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r>
              <a:rPr lang="zh-TW" altLang="en-US" dirty="0" smtClean="0">
                <a:solidFill>
                  <a:srgbClr val="FF0000"/>
                </a:solidFill>
              </a:rPr>
              <a:t>台連線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17772" y="315507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第</a:t>
            </a:r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r>
              <a:rPr lang="zh-TW" altLang="en-US" dirty="0" smtClean="0">
                <a:solidFill>
                  <a:srgbClr val="FF0000"/>
                </a:solidFill>
              </a:rPr>
              <a:t>台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17772" y="552816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第</a:t>
            </a:r>
            <a:r>
              <a:rPr lang="en-US" altLang="zh-TW" dirty="0">
                <a:solidFill>
                  <a:srgbClr val="FF0000"/>
                </a:solidFill>
              </a:rPr>
              <a:t>3</a:t>
            </a:r>
            <a:r>
              <a:rPr lang="zh-TW" altLang="en-US" dirty="0" smtClean="0">
                <a:solidFill>
                  <a:srgbClr val="FF0000"/>
                </a:solidFill>
              </a:rPr>
              <a:t>台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963881" y="552816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第</a:t>
            </a:r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zh-TW" altLang="en-US" dirty="0" smtClean="0">
                <a:solidFill>
                  <a:srgbClr val="FF0000"/>
                </a:solidFill>
              </a:rPr>
              <a:t>台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963882" y="2970410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第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zh-TW" altLang="en-US" dirty="0" smtClean="0">
                <a:solidFill>
                  <a:srgbClr val="FF0000"/>
                </a:solidFill>
              </a:rPr>
              <a:t>台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49135" y="136583"/>
            <a:ext cx="5602456" cy="819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smtClean="0"/>
              <a:t>Socket </a:t>
            </a:r>
            <a:r>
              <a:rPr lang="zh-TW" altLang="en-US" dirty="0" smtClean="0"/>
              <a:t>功能測試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21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3" y="827315"/>
            <a:ext cx="11470553" cy="5306106"/>
          </a:xfrm>
        </p:spPr>
      </p:pic>
      <p:sp>
        <p:nvSpPr>
          <p:cNvPr id="5" name="文字方塊 4"/>
          <p:cNvSpPr txBox="1"/>
          <p:nvPr/>
        </p:nvSpPr>
        <p:spPr>
          <a:xfrm>
            <a:off x="1273628" y="3111036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r>
              <a:rPr lang="zh-TW" altLang="en-US" dirty="0" smtClean="0">
                <a:solidFill>
                  <a:srgbClr val="FF0000"/>
                </a:solidFill>
              </a:rPr>
              <a:t>台都連線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36772" y="383177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都可以重複輸入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49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585953"/>
            <a:ext cx="11581034" cy="5412530"/>
          </a:xfrm>
        </p:spPr>
      </p:pic>
      <p:sp>
        <p:nvSpPr>
          <p:cNvPr id="5" name="文字方塊 4"/>
          <p:cNvSpPr txBox="1"/>
          <p:nvPr/>
        </p:nvSpPr>
        <p:spPr>
          <a:xfrm>
            <a:off x="1132115" y="284117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像</a:t>
            </a:r>
            <a:r>
              <a:rPr lang="zh-TW" altLang="en-US" dirty="0" smtClean="0">
                <a:solidFill>
                  <a:srgbClr val="FF0000"/>
                </a:solidFill>
              </a:rPr>
              <a:t>這樣會顯示</a:t>
            </a:r>
            <a:r>
              <a:rPr lang="zh-TW" altLang="en-US" dirty="0">
                <a:solidFill>
                  <a:srgbClr val="FF0000"/>
                </a:solidFill>
              </a:rPr>
              <a:t>每</a:t>
            </a:r>
            <a:r>
              <a:rPr lang="zh-TW" altLang="en-US" dirty="0" smtClean="0">
                <a:solidFill>
                  <a:srgbClr val="FF0000"/>
                </a:solidFill>
              </a:rPr>
              <a:t>台的回應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59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0" y="570490"/>
            <a:ext cx="11970012" cy="5667023"/>
          </a:xfrm>
        </p:spPr>
      </p:pic>
      <p:sp>
        <p:nvSpPr>
          <p:cNvPr id="5" name="文字方塊 4"/>
          <p:cNvSpPr txBox="1"/>
          <p:nvPr/>
        </p:nvSpPr>
        <p:spPr>
          <a:xfrm>
            <a:off x="1883229" y="290648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像</a:t>
            </a:r>
            <a:r>
              <a:rPr lang="zh-TW" altLang="en-US" dirty="0" smtClean="0">
                <a:solidFill>
                  <a:srgbClr val="FF0000"/>
                </a:solidFill>
              </a:rPr>
              <a:t>這樣會顯示</a:t>
            </a:r>
            <a:r>
              <a:rPr lang="zh-TW" altLang="en-US" dirty="0">
                <a:solidFill>
                  <a:srgbClr val="FF0000"/>
                </a:solidFill>
              </a:rPr>
              <a:t>每</a:t>
            </a:r>
            <a:r>
              <a:rPr lang="zh-TW" altLang="en-US" dirty="0" smtClean="0">
                <a:solidFill>
                  <a:srgbClr val="FF0000"/>
                </a:solidFill>
              </a:rPr>
              <a:t>台的回應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6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761</TotalTime>
  <Words>604</Words>
  <Application>Microsoft Office PowerPoint</Application>
  <PresentationFormat>寬螢幕</PresentationFormat>
  <Paragraphs>96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微軟正黑體</vt:lpstr>
      <vt:lpstr>Arial</vt:lpstr>
      <vt:lpstr>Times New Roman</vt:lpstr>
      <vt:lpstr>Trebuchet MS</vt:lpstr>
      <vt:lpstr>Wingdings 3</vt:lpstr>
      <vt:lpstr>多面向</vt:lpstr>
      <vt:lpstr>遷入式影像處理</vt:lpstr>
      <vt:lpstr>主要架構</vt:lpstr>
      <vt:lpstr>影像拼貼器架構</vt:lpstr>
      <vt:lpstr>貼圖功能測試(PC)</vt:lpstr>
      <vt:lpstr>3d view功能測試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已一台為例(rsp1-4台都一樣)</vt:lpstr>
      <vt:lpstr>issue</vt:lpstr>
      <vt:lpstr>拼貼 </vt:lpstr>
      <vt:lpstr>stitch</vt:lpstr>
      <vt:lpstr>detectAndDescribe</vt:lpstr>
      <vt:lpstr>matchKeypoints</vt:lpstr>
      <vt:lpstr>Imagewarp &amp; stitch</vt:lpstr>
      <vt:lpstr>Internet(TCP)</vt:lpstr>
      <vt:lpstr>分工管控(樹莓派5)</vt:lpstr>
      <vt:lpstr>3D view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遷入式影像處理</dc:title>
  <dc:creator>popo</dc:creator>
  <cp:lastModifiedBy>gslab_member</cp:lastModifiedBy>
  <cp:revision>63</cp:revision>
  <dcterms:created xsi:type="dcterms:W3CDTF">2018-05-22T15:38:15Z</dcterms:created>
  <dcterms:modified xsi:type="dcterms:W3CDTF">2018-06-06T05:19:38Z</dcterms:modified>
</cp:coreProperties>
</file>